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33"/>
  </p:notesMasterIdLst>
  <p:sldIdLst>
    <p:sldId id="256" r:id="rId2"/>
    <p:sldId id="274" r:id="rId3"/>
    <p:sldId id="259" r:id="rId4"/>
    <p:sldId id="294" r:id="rId5"/>
    <p:sldId id="275" r:id="rId6"/>
    <p:sldId id="271" r:id="rId7"/>
    <p:sldId id="277" r:id="rId8"/>
    <p:sldId id="270" r:id="rId9"/>
    <p:sldId id="281" r:id="rId10"/>
    <p:sldId id="282" r:id="rId11"/>
    <p:sldId id="264" r:id="rId12"/>
    <p:sldId id="285" r:id="rId13"/>
    <p:sldId id="260" r:id="rId14"/>
    <p:sldId id="301" r:id="rId15"/>
    <p:sldId id="302" r:id="rId16"/>
    <p:sldId id="286" r:id="rId17"/>
    <p:sldId id="287" r:id="rId18"/>
    <p:sldId id="265" r:id="rId19"/>
    <p:sldId id="293" r:id="rId20"/>
    <p:sldId id="289" r:id="rId21"/>
    <p:sldId id="290" r:id="rId22"/>
    <p:sldId id="291" r:id="rId23"/>
    <p:sldId id="292" r:id="rId24"/>
    <p:sldId id="296" r:id="rId25"/>
    <p:sldId id="288" r:id="rId26"/>
    <p:sldId id="297" r:id="rId27"/>
    <p:sldId id="261" r:id="rId28"/>
    <p:sldId id="278" r:id="rId29"/>
    <p:sldId id="300" r:id="rId30"/>
    <p:sldId id="276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bli, Amid" initials="SA" lastIdx="1" clrIdx="0">
    <p:extLst>
      <p:ext uri="{19B8F6BF-5375-455C-9EA6-DF929625EA0E}">
        <p15:presenceInfo xmlns:p15="http://schemas.microsoft.com/office/powerpoint/2012/main" userId="S-1-5-21-2052111302-1275210071-1644491937-11653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4" autoAdjust="0"/>
    <p:restoredTop sz="75881" autoAdjust="0"/>
  </p:normalViewPr>
  <p:slideViewPr>
    <p:cSldViewPr snapToGrid="0">
      <p:cViewPr varScale="1">
        <p:scale>
          <a:sx n="91" d="100"/>
          <a:sy n="91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5T20:44:01.53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D0118-1239-4F09-9310-FD011CF272D6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74956-E866-4CB7-A628-8AE7AE827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52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במעבר</a:t>
            </a:r>
            <a:r>
              <a:rPr lang="he-IL" baseline="0" dirty="0"/>
              <a:t> לשקף הבא תגיד איך החיבור בין באפליקציה לענן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3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STUN server</a:t>
            </a:r>
            <a:r>
              <a:rPr lang="en-US" dirty="0"/>
              <a:t> is used to let peers know each other's external address to start the peer-to-peer streams transmission behind the NAT. 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point when we need 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STUN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allows to detect peers public network addresses and establish a peer-to-peer connection behind a NAT.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deployed our own signaling server for production usage. Janus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80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server serve the html page.</a:t>
            </a:r>
          </a:p>
          <a:p>
            <a:r>
              <a:rPr lang="en-US" dirty="0"/>
              <a:t>Janus handles the video related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7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contacting </a:t>
            </a:r>
            <a:r>
              <a:rPr lang="en-US" dirty="0" err="1"/>
              <a:t>janus</a:t>
            </a:r>
            <a:r>
              <a:rPr lang="en-US" dirty="0"/>
              <a:t> we will have p2p video streaming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82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Route53 for the management of the domain’s zone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Certificate Manager for the SSL/TLS certificate of the domain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57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that we</a:t>
            </a:r>
            <a:r>
              <a:rPr lang="en-US" baseline="0" dirty="0"/>
              <a:t> added to our project</a:t>
            </a:r>
            <a:br>
              <a:rPr lang="en-US" baseline="0" dirty="0"/>
            </a:br>
            <a:r>
              <a:rPr lang="en-US" baseline="0" dirty="0"/>
              <a:t>describe the project 2 min’s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2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ממשק</a:t>
            </a:r>
            <a:r>
              <a:rPr lang="he-IL" baseline="0" dirty="0"/>
              <a:t> האפליקציה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aseline="0" dirty="0"/>
              <a:t>איך אפשר להשתמש בעיגול כדי לשלוט במכונית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baseline="0" dirty="0"/>
              <a:t>הסבר על הקורדינאטות ואיך אפשר להמיר אותם לקבל פקודות לתנועה חלקה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e-IL" dirty="0"/>
              <a:t>אפשריות לחישובים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he-IL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98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JavaScriptenablesd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,we use html and java script content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request for permissions is needed in new android SDK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 the permissions at runtime.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Streaming to web browser was fine and we get to ~100 </a:t>
            </a:r>
            <a:r>
              <a:rPr lang="en-US" dirty="0" err="1"/>
              <a:t>ms</a:t>
            </a:r>
            <a:r>
              <a:rPr lang="en-US" dirty="0"/>
              <a:t> delay, but when moved to stream through  the android phone the video start freezing, we didn’t know why for sure why in the beginning but later we found a out that android does not fully support h264 format, so we had to change the format to </a:t>
            </a:r>
            <a:r>
              <a:rPr lang="en-US" dirty="0" err="1"/>
              <a:t>Mjpeg</a:t>
            </a:r>
            <a:r>
              <a:rPr lang="en-US" dirty="0"/>
              <a:t> where we got with it ~200 </a:t>
            </a:r>
            <a:r>
              <a:rPr lang="en-US" dirty="0" err="1"/>
              <a:t>ms.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33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attempt Peer to peer streaming:</a:t>
            </a:r>
          </a:p>
          <a:p>
            <a:pPr marL="0" indent="0">
              <a:buNone/>
            </a:pPr>
            <a:r>
              <a:rPr lang="en-US" dirty="0"/>
              <a:t>That last way we examined was the p2p approach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85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need some third party service that will help them share the service information and start direct streams transmission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scheme above works perfectly in local area network where each peer has its own IP address and there are no firewalls and routers between them.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when it goes to the internet, peers can be hidden behind NAT and do not have any information about the external addresses of each other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074956-E866-4CB7-A628-8AE7AE827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6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860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89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57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0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27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01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75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4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6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7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6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0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3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22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69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399" y="414634"/>
            <a:ext cx="81153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Smart Mobile Car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1" y="1738073"/>
            <a:ext cx="5377070" cy="53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4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5486" y="1070208"/>
            <a:ext cx="101611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000" dirty="0">
              <a:solidFill>
                <a:schemeClr val="bg1"/>
              </a:solidFill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</a:rPr>
              <a:t>AWS </a:t>
            </a:r>
            <a:r>
              <a:rPr lang="en-US" sz="3000" dirty="0" err="1">
                <a:solidFill>
                  <a:schemeClr val="bg1"/>
                </a:solidFill>
              </a:rPr>
              <a:t>IoT</a:t>
            </a:r>
            <a:endParaRPr lang="en-US" sz="3000" dirty="0">
              <a:solidFill>
                <a:schemeClr val="bg1"/>
              </a:solidFill>
            </a:endParaRPr>
          </a:p>
          <a:p>
            <a:endParaRPr lang="en-US" sz="3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Secure, bi-directional communication between Internet-connected things and the AWS cloud.</a:t>
            </a:r>
            <a:endParaRPr lang="he-IL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Makes it easy to build IoT applications that gather, process, analyze and act on data generated by connected devices.</a:t>
            </a:r>
          </a:p>
          <a:p>
            <a:pPr lvl="1"/>
            <a:endParaRPr lang="en-US" sz="2600" dirty="0">
              <a:solidFill>
                <a:schemeClr val="bg1"/>
              </a:solidFill>
            </a:endParaRPr>
          </a:p>
          <a:p>
            <a:endParaRPr lang="en-US" altLang="en-US" sz="3000" dirty="0">
              <a:solidFill>
                <a:schemeClr val="bg1"/>
              </a:solidFill>
            </a:endParaRPr>
          </a:p>
          <a:p>
            <a:pPr lvl="1"/>
            <a:endParaRPr lang="en-US" alt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22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36719" y="58801"/>
            <a:ext cx="7646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Client Authentication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4F3C1A-ABAB-FB44-AA67-57DDBE49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665" y="2622554"/>
            <a:ext cx="1254034" cy="146304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9EC15A2-782C-F74F-8760-0A1FEE1BBCB4}"/>
              </a:ext>
            </a:extLst>
          </p:cNvPr>
          <p:cNvSpPr/>
          <p:nvPr/>
        </p:nvSpPr>
        <p:spPr>
          <a:xfrm>
            <a:off x="6413537" y="3155201"/>
            <a:ext cx="2358373" cy="2059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7A7EB29-3E57-6346-B24D-F1B7240BEE28}"/>
              </a:ext>
            </a:extLst>
          </p:cNvPr>
          <p:cNvSpPr/>
          <p:nvPr/>
        </p:nvSpPr>
        <p:spPr>
          <a:xfrm>
            <a:off x="2446949" y="3138992"/>
            <a:ext cx="1826878" cy="2717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8BC153-1A40-D149-A9C5-C20EAB936570}"/>
              </a:ext>
            </a:extLst>
          </p:cNvPr>
          <p:cNvSpPr/>
          <p:nvPr/>
        </p:nvSpPr>
        <p:spPr>
          <a:xfrm>
            <a:off x="4117864" y="2037779"/>
            <a:ext cx="25811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Cognito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21" y="2054153"/>
            <a:ext cx="2408075" cy="24080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89" y="2848421"/>
            <a:ext cx="819537" cy="81953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771910" y="1994579"/>
            <a:ext cx="1692476" cy="2078270"/>
            <a:chOff x="3159795" y="3109838"/>
            <a:chExt cx="1219200" cy="1345743"/>
          </a:xfrm>
        </p:grpSpPr>
        <p:pic>
          <p:nvPicPr>
            <p:cNvPr id="24" name="Picture 36" descr="Image result for AWS IAM 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795" y="3236381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476048" y="3109838"/>
              <a:ext cx="623795" cy="3388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IAM</a:t>
              </a:r>
              <a:endParaRPr lang="en-US" sz="28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3630067" y="4247103"/>
            <a:ext cx="2880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Amazon Cognito generates temporary AWS credentials.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92723" y="3991012"/>
            <a:ext cx="36509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Credentials are associated with an IAM role.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IAM role - defines a set of permissions to access your AWS resources.</a:t>
            </a:r>
          </a:p>
        </p:txBody>
      </p:sp>
    </p:spTree>
    <p:extLst>
      <p:ext uri="{BB962C8B-B14F-4D97-AF65-F5344CB8AC3E}">
        <p14:creationId xmlns:p14="http://schemas.microsoft.com/office/powerpoint/2010/main" val="285495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/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7" y="3371917"/>
            <a:ext cx="1752534" cy="175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85" y="3995262"/>
            <a:ext cx="596438" cy="59643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26042" y="3659798"/>
            <a:ext cx="799707" cy="1337044"/>
            <a:chOff x="5714150" y="3216030"/>
            <a:chExt cx="799707" cy="1337044"/>
          </a:xfrm>
        </p:grpSpPr>
        <p:pic>
          <p:nvPicPr>
            <p:cNvPr id="11" name="Picture 16" descr="Image result for AWS IO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150" y="3216030"/>
              <a:ext cx="799707" cy="96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5886981" y="4183742"/>
              <a:ext cx="537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IoT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689691" y="2842697"/>
            <a:ext cx="3739810" cy="277705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mage result for aw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0" t="25994" r="12443" b="23127"/>
          <a:stretch/>
        </p:blipFill>
        <p:spPr bwMode="auto">
          <a:xfrm>
            <a:off x="3478828" y="2528241"/>
            <a:ext cx="1122371" cy="75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2494932" y="4202887"/>
            <a:ext cx="2411946" cy="4529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43229" y="4248184"/>
            <a:ext cx="259122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686593" y="3972992"/>
            <a:ext cx="705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MQTT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65510" y="5042139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Client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055599" y="3331303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Things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50" y="3700635"/>
            <a:ext cx="884631" cy="78732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008" y="3995262"/>
            <a:ext cx="1085087" cy="10850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73186" y="3895110"/>
            <a:ext cx="705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MQTT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86171" y="638834"/>
            <a:ext cx="106203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</a:rPr>
              <a:t>MQTT: Message Queuing Telemetry Transport</a:t>
            </a:r>
          </a:p>
          <a:p>
            <a:pPr lvl="1"/>
            <a:r>
              <a:rPr lang="en-US" altLang="en-US" sz="2400" dirty="0">
                <a:solidFill>
                  <a:schemeClr val="bg1"/>
                </a:solidFill>
              </a:rPr>
              <a:t>- </a:t>
            </a:r>
            <a:r>
              <a:rPr lang="en-US" altLang="en-US" sz="2000" dirty="0">
                <a:solidFill>
                  <a:schemeClr val="bg1"/>
                </a:solidFill>
              </a:rPr>
              <a:t>Publish-subscribe-based 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- “Lightweight" messaging protocol for use on top of the TCP/IP  protocol. </a:t>
            </a:r>
          </a:p>
          <a:p>
            <a:pPr marL="800100" lvl="1" indent="-342900">
              <a:buFontTx/>
              <a:buChar char="-"/>
            </a:pPr>
            <a:r>
              <a:rPr lang="en-US" altLang="en-US" sz="2000" dirty="0">
                <a:solidFill>
                  <a:schemeClr val="bg1"/>
                </a:solidFill>
              </a:rPr>
              <a:t>Requires a message broker. The broker is responsible </a:t>
            </a:r>
            <a:br>
              <a:rPr lang="en-US" altLang="en-US" sz="2000" dirty="0">
                <a:solidFill>
                  <a:schemeClr val="bg1"/>
                </a:solidFill>
              </a:rPr>
            </a:br>
            <a:r>
              <a:rPr lang="en-US" altLang="en-US" sz="2000" dirty="0">
                <a:solidFill>
                  <a:schemeClr val="bg1"/>
                </a:solidFill>
              </a:rPr>
              <a:t> for distributing messages to clients.</a:t>
            </a:r>
          </a:p>
        </p:txBody>
      </p:sp>
    </p:spTree>
    <p:extLst>
      <p:ext uri="{BB962C8B-B14F-4D97-AF65-F5344CB8AC3E}">
        <p14:creationId xmlns:p14="http://schemas.microsoft.com/office/powerpoint/2010/main" val="377634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581" y="277783"/>
            <a:ext cx="91630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Android Application User Interface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33" y="1293213"/>
            <a:ext cx="2803884" cy="4984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33" y="1293213"/>
            <a:ext cx="2803884" cy="4984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34" y="1293214"/>
            <a:ext cx="2803884" cy="49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0EA3-E8D7-1445-99A0-43178C49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DA560-3FFA-FA48-A321-CD487F350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5263" y="2356644"/>
            <a:ext cx="6718300" cy="3327400"/>
          </a:xfrm>
        </p:spPr>
      </p:pic>
    </p:spTree>
    <p:extLst>
      <p:ext uri="{BB962C8B-B14F-4D97-AF65-F5344CB8AC3E}">
        <p14:creationId xmlns:p14="http://schemas.microsoft.com/office/powerpoint/2010/main" val="250365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CEF6-5F6D-884C-B74A-6840AB69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Sending user commands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E89056-94F9-B24E-A638-8C8CAF8C2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336" y="1745785"/>
            <a:ext cx="8724900" cy="2273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CE59B-4187-D34F-B9ED-F399A499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36" y="4261530"/>
            <a:ext cx="8623300" cy="200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1BA2A-95B9-9647-A51B-30ED47F7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37" y="2097088"/>
            <a:ext cx="697737" cy="1746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6C362-2ED6-E74C-9E1E-38B2177D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8662" y="4403548"/>
            <a:ext cx="593435" cy="14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2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0947" y="274989"/>
            <a:ext cx="65085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video stream</a:t>
            </a:r>
          </a:p>
        </p:txBody>
      </p:sp>
      <p:sp>
        <p:nvSpPr>
          <p:cNvPr id="6" name="Rectangle 5"/>
          <p:cNvSpPr/>
          <p:nvPr/>
        </p:nvSpPr>
        <p:spPr>
          <a:xfrm>
            <a:off x="2663852" y="4054874"/>
            <a:ext cx="961113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trying different services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Uv4l is the best in performance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53494" y="2073195"/>
            <a:ext cx="3315928" cy="312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08" y="1417719"/>
            <a:ext cx="1819048" cy="18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7" y="980203"/>
            <a:ext cx="4367378" cy="24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6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6182" y="357808"/>
            <a:ext cx="65085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video stream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27"/>
          <a:stretch/>
        </p:blipFill>
        <p:spPr>
          <a:xfrm>
            <a:off x="8865248" y="0"/>
            <a:ext cx="2256079" cy="18608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1002" y="1728489"/>
            <a:ext cx="897893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* Running the uv4l on the raspberry pi with H264 format, and streaming 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the localhost on port 8080	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* Streaming delay to web browsers up to ~100 </a:t>
            </a:r>
            <a:r>
              <a:rPr lang="en-US" dirty="0" err="1">
                <a:solidFill>
                  <a:schemeClr val="bg1"/>
                </a:solidFill>
              </a:rPr>
              <a:t>ms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* H264 Didn’t work well on the android platform, freezes the video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* change to </a:t>
            </a:r>
            <a:r>
              <a:rPr lang="en-US" dirty="0" err="1">
                <a:solidFill>
                  <a:schemeClr val="bg1"/>
                </a:solidFill>
              </a:rPr>
              <a:t>mjpeg</a:t>
            </a:r>
            <a:r>
              <a:rPr lang="en-US" dirty="0">
                <a:solidFill>
                  <a:schemeClr val="bg1"/>
                </a:solidFill>
              </a:rPr>
              <a:t> and got delay up to ~200 </a:t>
            </a:r>
            <a:r>
              <a:rPr lang="en-US" dirty="0" err="1">
                <a:solidFill>
                  <a:schemeClr val="bg1"/>
                </a:solidFill>
              </a:rPr>
              <a:t>ms.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* We got to stream the video to our android where the two devices where in 	the same network, how can we obtain that?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07E7A-2454-E345-A521-355349416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248" y="2567586"/>
            <a:ext cx="2417737" cy="181330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04906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AABB10-B5F5-4D49-95E3-A94AF96C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20609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AWS Kinesis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EAF446A-F5BD-4048-AC0F-340A4C903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78973" y="1670389"/>
            <a:ext cx="5516680" cy="3014077"/>
          </a:xfrm>
          <a:scene3d>
            <a:camera prst="perspectiveHeroicExtremeLeftFacing"/>
            <a:lightRig rig="threePt" dir="t"/>
          </a:scene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7E854-6EEE-5547-A1E0-FD2BD1FA76D9}"/>
              </a:ext>
            </a:extLst>
          </p:cNvPr>
          <p:cNvSpPr txBox="1"/>
          <p:nvPr/>
        </p:nvSpPr>
        <p:spPr>
          <a:xfrm>
            <a:off x="916598" y="1531662"/>
            <a:ext cx="6993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RP3 streams the video to the kinesis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android request the stream from the kinesis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Pros: using reliable and secure service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Cons: ~4 sec delay</a:t>
            </a:r>
          </a:p>
          <a:p>
            <a:pPr>
              <a:lnSpc>
                <a:spcPct val="20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97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AC3A7B-3B1B-804F-894B-1E489A6F6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1" y="16058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			Need for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A686BC-DAFA-524C-9755-BE785B2A8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 needed fast way to transmit the video with minimum latency</a:t>
            </a:r>
          </a:p>
          <a:p>
            <a:r>
              <a:rPr lang="en-US" dirty="0">
                <a:solidFill>
                  <a:schemeClr val="bg1"/>
                </a:solidFill>
              </a:rPr>
              <a:t>P2P is the solution</a:t>
            </a:r>
          </a:p>
          <a:p>
            <a:r>
              <a:rPr lang="en-US" dirty="0">
                <a:solidFill>
                  <a:schemeClr val="bg1"/>
                </a:solidFill>
              </a:rPr>
              <a:t>But how can two peers talk with each other when they don’t know anything about each other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service to share information and start direct streams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6BD3F4-81B4-3B45-9666-505E5E2C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36" b="99338" l="270" r="98784">
                        <a14:foregroundMark x1="52838" y1="30464" x2="52838" y2="30464"/>
                        <a14:foregroundMark x1="50135" y1="66887" x2="50135" y2="66887"/>
                        <a14:foregroundMark x1="80541" y1="56954" x2="80541" y2="56954"/>
                        <a14:foregroundMark x1="87973" y1="74834" x2="87973" y2="74834"/>
                        <a14:foregroundMark x1="80135" y1="12583" x2="80135" y2="12583"/>
                        <a14:foregroundMark x1="78108" y1="25166" x2="78108" y2="25166"/>
                        <a14:foregroundMark x1="97703" y1="36424" x2="97703" y2="36424"/>
                        <a14:foregroundMark x1="95135" y1="11258" x2="95135" y2="11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986" y="3409168"/>
            <a:ext cx="7048500" cy="14351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353339" y="3836504"/>
            <a:ext cx="1053548" cy="477079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6493565" y="3888178"/>
            <a:ext cx="1053548" cy="477079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90680" y="500204"/>
            <a:ext cx="210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P2P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6590680" y="492930"/>
            <a:ext cx="15343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SPEED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855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03673" y="198783"/>
            <a:ext cx="2710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AGENDA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4101" y="1052539"/>
            <a:ext cx="4221027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Project schema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Demo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Work environment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Android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video stream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31213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20528E-35EE-524C-9FC8-3E4CD2D0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</a:t>
            </a:r>
            <a:r>
              <a:rPr lang="en-US" b="1" dirty="0">
                <a:solidFill>
                  <a:schemeClr val="bg1"/>
                </a:solidFill>
              </a:rPr>
              <a:t>Signaling server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D6EA7-2199-1347-BA92-12521FB9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617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Signaling server</a:t>
            </a:r>
            <a:r>
              <a:rPr lang="en-US" dirty="0">
                <a:solidFill>
                  <a:schemeClr val="bg1"/>
                </a:solidFill>
              </a:rPr>
              <a:t> is used to let peers share service information to start the peer-to-peer streams transmission.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Peers interact with a signaling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server to share the handshakes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and start a direct peer-to-peer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transmission.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E61F2-75F0-1342-9CB9-5F16EBAEE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023" y="2745035"/>
            <a:ext cx="5270777" cy="35043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19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0F5E0-2D99-C843-BED7-C4EFF692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927" y="3548025"/>
            <a:ext cx="5915386" cy="2952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756727-7284-1A44-A238-2D75965C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67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   The NAT Problem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C5C5CA-1580-0042-93C0-B279D29F0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340700"/>
            <a:ext cx="10863470" cy="474572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NAT cause major problem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for peer-to-peer communication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NAT changes the IP of the peers. 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The peer IP will be hidden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</a:rPr>
              <a:t> to the outside world.</a:t>
            </a:r>
          </a:p>
        </p:txBody>
      </p:sp>
    </p:spTree>
    <p:extLst>
      <p:ext uri="{BB962C8B-B14F-4D97-AF65-F5344CB8AC3E}">
        <p14:creationId xmlns:p14="http://schemas.microsoft.com/office/powerpoint/2010/main" val="135429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8DD510-C6DD-6947-B400-CBD12E56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2" y="1527496"/>
            <a:ext cx="7111608" cy="533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2B76C7D-CAF8-0948-8758-B7AB9447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02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         STUN Server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EE7436-3763-E847-89E6-1F2D9ED10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52198"/>
            <a:ext cx="7152238" cy="6105802"/>
          </a:xfrm>
        </p:spPr>
        <p:txBody>
          <a:bodyPr/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25A43-DEF6-8A45-A72D-E338B0A4BC17}"/>
              </a:ext>
            </a:extLst>
          </p:cNvPr>
          <p:cNvSpPr/>
          <p:nvPr/>
        </p:nvSpPr>
        <p:spPr>
          <a:xfrm>
            <a:off x="789882" y="1632257"/>
            <a:ext cx="57514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STUN server</a:t>
            </a:r>
            <a:r>
              <a:rPr lang="en-US" sz="2400" dirty="0">
                <a:solidFill>
                  <a:schemeClr val="bg1"/>
                </a:solidFill>
              </a:rPr>
              <a:t> to let peers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know each other's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external address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Uv4l has this option</a:t>
            </a:r>
          </a:p>
          <a:p>
            <a:r>
              <a:rPr lang="en-US" sz="2400" dirty="0">
                <a:solidFill>
                  <a:schemeClr val="bg1"/>
                </a:solidFill>
              </a:rPr>
              <a:t>Used google STUN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016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1A7C67-0E43-D342-9A06-9A431411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			  Janus for the rescue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A11DA6-2F9F-0E4C-B89C-6E11B7A16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</a:rPr>
              <a:t>a WebRTC Server 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</a:rPr>
              <a:t>deployed on EC2 Server on AWS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</a:rPr>
              <a:t>Solves the problems discussed previously </a:t>
            </a: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bg1"/>
                </a:solidFill>
              </a:rPr>
              <a:t> handles all the connection to establish P2P connection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F689D-61EB-384A-8633-CF0630FB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4001294"/>
            <a:ext cx="35052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5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86A-915B-A047-9D25-1733F990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Deployed service on EC2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583E03-5F89-534F-AF61-E44CFE5E3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9162" y="846771"/>
            <a:ext cx="5470500" cy="5767811"/>
          </a:xfrm>
        </p:spPr>
      </p:pic>
    </p:spTree>
    <p:extLst>
      <p:ext uri="{BB962C8B-B14F-4D97-AF65-F5344CB8AC3E}">
        <p14:creationId xmlns:p14="http://schemas.microsoft.com/office/powerpoint/2010/main" val="3945706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1" y="2857567"/>
            <a:ext cx="1752534" cy="17525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99" y="3435615"/>
            <a:ext cx="596438" cy="59643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731384" y="2942653"/>
            <a:ext cx="799707" cy="1337863"/>
            <a:chOff x="5714150" y="2845879"/>
            <a:chExt cx="799707" cy="1337863"/>
          </a:xfrm>
        </p:grpSpPr>
        <p:pic>
          <p:nvPicPr>
            <p:cNvPr id="26" name="Picture 16" descr="Image result for AWS IO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150" y="3216030"/>
              <a:ext cx="799707" cy="96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5845339" y="2845879"/>
              <a:ext cx="5373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IoT</a:t>
              </a: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3003701" y="2167717"/>
            <a:ext cx="5909668" cy="404522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Image result for aw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0" t="25994" r="12443" b="23127"/>
          <a:stretch/>
        </p:blipFill>
        <p:spPr bwMode="auto">
          <a:xfrm>
            <a:off x="3470762" y="1694138"/>
            <a:ext cx="1122371" cy="75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20" y="4482492"/>
            <a:ext cx="1253751" cy="125375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342661" y="5659132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EC2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124425" y="3662923"/>
            <a:ext cx="5244945" cy="280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683213" y="3775213"/>
            <a:ext cx="1327976" cy="2175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010361" y="3537037"/>
            <a:ext cx="705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MQTT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12024" y="4482492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Client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500702" y="4280516"/>
            <a:ext cx="3510487" cy="82885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2137027" y="4393107"/>
            <a:ext cx="2667469" cy="80859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400835" y="2771656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Things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686" y="3140988"/>
            <a:ext cx="884631" cy="78732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244" y="3435615"/>
            <a:ext cx="1085087" cy="108508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76946" y="3327499"/>
            <a:ext cx="705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MQTT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rot="20814184">
            <a:off x="8113368" y="4690349"/>
            <a:ext cx="739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HTTPS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0800000">
            <a:off x="1508346" y="1124928"/>
            <a:ext cx="9182100" cy="1447900"/>
          </a:xfrm>
          <a:custGeom>
            <a:avLst/>
            <a:gdLst>
              <a:gd name="connsiteX0" fmla="*/ 9182100 w 9182100"/>
              <a:gd name="connsiteY0" fmla="*/ 0 h 2400366"/>
              <a:gd name="connsiteX1" fmla="*/ 7810500 w 9182100"/>
              <a:gd name="connsiteY1" fmla="*/ 2085975 h 2400366"/>
              <a:gd name="connsiteX2" fmla="*/ 1352550 w 9182100"/>
              <a:gd name="connsiteY2" fmla="*/ 2209800 h 2400366"/>
              <a:gd name="connsiteX3" fmla="*/ 0 w 9182100"/>
              <a:gd name="connsiteY3" fmla="*/ 323850 h 240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82100" h="2400366">
                <a:moveTo>
                  <a:pt x="9182100" y="0"/>
                </a:moveTo>
                <a:cubicBezTo>
                  <a:pt x="9148762" y="858837"/>
                  <a:pt x="9115425" y="1717675"/>
                  <a:pt x="7810500" y="2085975"/>
                </a:cubicBezTo>
                <a:cubicBezTo>
                  <a:pt x="6505575" y="2454275"/>
                  <a:pt x="2654300" y="2503487"/>
                  <a:pt x="1352550" y="2209800"/>
                </a:cubicBezTo>
                <a:cubicBezTo>
                  <a:pt x="50800" y="1916113"/>
                  <a:pt x="34925" y="585787"/>
                  <a:pt x="0" y="32385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97779" y="2407128"/>
            <a:ext cx="18456" cy="165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476516" y="827388"/>
            <a:ext cx="1702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chemeClr val="bg1"/>
                </a:solidFill>
              </a:rPr>
              <a:t>Live video stream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22" grpId="0"/>
      <p:bldP spid="22" grpId="1"/>
      <p:bldP spid="9" grpId="0" animBg="1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F922-BDEA-2D45-8C8F-583EFD48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Deploying HTTPS</a:t>
            </a:r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6761CC14-3583-C541-87A1-01739D529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5109" y="755280"/>
            <a:ext cx="8406468" cy="5689801"/>
          </a:xfrm>
        </p:spPr>
      </p:pic>
    </p:spTree>
    <p:extLst>
      <p:ext uri="{BB962C8B-B14F-4D97-AF65-F5344CB8AC3E}">
        <p14:creationId xmlns:p14="http://schemas.microsoft.com/office/powerpoint/2010/main" val="1222738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7865" y="397565"/>
            <a:ext cx="72124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Challenges Encountered</a:t>
            </a:r>
          </a:p>
        </p:txBody>
      </p:sp>
      <p:sp>
        <p:nvSpPr>
          <p:cNvPr id="2" name="Rectangle 1"/>
          <p:cNvSpPr/>
          <p:nvPr/>
        </p:nvSpPr>
        <p:spPr>
          <a:xfrm>
            <a:off x="1104966" y="1143036"/>
            <a:ext cx="8435323" cy="40318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Building Application from the scratch </a:t>
            </a:r>
            <a:b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Dealing with AWS</a:t>
            </a:r>
            <a:b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Streaming live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1454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0809" y="1925671"/>
            <a:ext cx="81302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</a:rPr>
              <a:t>* Acquaintance with AWS.</a:t>
            </a:r>
          </a:p>
          <a:p>
            <a:endParaRPr lang="en-US" alt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* Software-hardware integration.</a:t>
            </a:r>
            <a:endParaRPr lang="he-IL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* Rapid implementation and deployment 	using AWS services.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9753" y="432857"/>
            <a:ext cx="3357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846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4584" y="115980"/>
            <a:ext cx="7571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Continuing project ?!!</a:t>
            </a:r>
          </a:p>
        </p:txBody>
      </p:sp>
      <p:pic>
        <p:nvPicPr>
          <p:cNvPr id="1026" name="Picture 2" descr="https://lh3.googleusercontent.com/2A-9pIRbE7OgW32JLWqWdTVib19jkE27uJ47bRK8mpc-ypzlsYGXf4hENxYBg-EEceSnnxQ7TwEuVnfO1ZnadavJmEhbIfGyR1r0NmHUllyEhV0D0ytEnPB2TL1O-Ptz48Tu4d3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580" y="1223580"/>
            <a:ext cx="3667125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zoHjmXnnkWFzBXTAde7M9grVKLdyQ5HiSAiJxmXtKZ4Xim3U4tEV9TmqWmPf_lOsUtRSWlVpGx1IWzv-2JskJPanjfE0Cactpw6ZknbVF3FnsKrPdw_jmvZybtbPuXv3kbnh1bm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891" y="1223580"/>
            <a:ext cx="4676878" cy="29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ADmJzX15X39RB-aql0o9oP7eNYUCyttYC-UXdmnGV6ZmzDSnL4GG1Rx5lkUj2_7MrvbsZZmZ89TrNo7DEpIO5osePwdKeXjI7M0CHP2vnvJp3Jiiq1phFBInKa93u-IM04fS3gY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878" y="4157150"/>
            <a:ext cx="4814013" cy="2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66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7794" y="247918"/>
            <a:ext cx="466140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Project scheme</a:t>
            </a:r>
          </a:p>
          <a:p>
            <a:pPr algn="ctr"/>
            <a:endParaRPr lang="en-US" sz="5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 rot="2045113">
            <a:off x="7835762" y="2879351"/>
            <a:ext cx="97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7829" y="3500100"/>
            <a:ext cx="2044271" cy="2044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089" y="3256586"/>
            <a:ext cx="819537" cy="819537"/>
          </a:xfrm>
          <a:prstGeom prst="rect">
            <a:avLst/>
          </a:prstGeom>
        </p:spPr>
      </p:pic>
      <p:pic>
        <p:nvPicPr>
          <p:cNvPr id="34" name="Picture 33" descr="Image result for aw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0" t="25994" r="12443" b="23127"/>
          <a:stretch/>
        </p:blipFill>
        <p:spPr bwMode="auto">
          <a:xfrm>
            <a:off x="4820627" y="2906522"/>
            <a:ext cx="1838051" cy="124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3441211" y="5598615"/>
            <a:ext cx="476694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0"/>
                <a:solidFill>
                  <a:schemeClr val="accent5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UV4L server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264422" y="3846732"/>
            <a:ext cx="1408191" cy="17299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947159" y="3836321"/>
            <a:ext cx="1540052" cy="23980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259774" y="4964316"/>
            <a:ext cx="1379538" cy="7084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197365" y="5024743"/>
            <a:ext cx="1245068" cy="6480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93" y="3047975"/>
            <a:ext cx="1483002" cy="13198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49" y="3458323"/>
            <a:ext cx="1819048" cy="1819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556" y="4125790"/>
            <a:ext cx="1484817" cy="8015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30369" y="1223042"/>
            <a:ext cx="876631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bg1"/>
                </a:solidFill>
              </a:rPr>
              <a:t>- Client side – Android application.</a:t>
            </a:r>
          </a:p>
          <a:p>
            <a:r>
              <a:rPr lang="en-US" altLang="en-US" sz="2000" dirty="0">
                <a:solidFill>
                  <a:schemeClr val="bg1"/>
                </a:solidFill>
              </a:rPr>
              <a:t>- Control and management – AWS Services.</a:t>
            </a:r>
          </a:p>
          <a:p>
            <a:pPr lvl="1"/>
            <a:r>
              <a:rPr lang="en-US" altLang="en-US" dirty="0" err="1">
                <a:solidFill>
                  <a:schemeClr val="bg1"/>
                </a:solidFill>
              </a:rPr>
              <a:t>Cognito</a:t>
            </a:r>
            <a:r>
              <a:rPr lang="en-US" altLang="en-US" dirty="0">
                <a:solidFill>
                  <a:schemeClr val="bg1"/>
                </a:solidFill>
              </a:rPr>
              <a:t>, EC2, </a:t>
            </a:r>
            <a:r>
              <a:rPr lang="en-US" altLang="en-US" dirty="0" err="1">
                <a:solidFill>
                  <a:schemeClr val="bg1"/>
                </a:solidFill>
              </a:rPr>
              <a:t>IoT</a:t>
            </a:r>
            <a:r>
              <a:rPr lang="en-US" altLang="en-US" dirty="0">
                <a:solidFill>
                  <a:schemeClr val="bg1"/>
                </a:solidFill>
              </a:rPr>
              <a:t>, route53, Load Balancer, AWS certificate Manager.</a:t>
            </a:r>
          </a:p>
          <a:p>
            <a:r>
              <a:rPr lang="en-US" altLang="en-US" sz="2000" dirty="0">
                <a:solidFill>
                  <a:schemeClr val="bg1"/>
                </a:solidFill>
              </a:rPr>
              <a:t>- The things in the system – Raspberry Pi boards.</a:t>
            </a:r>
          </a:p>
          <a:p>
            <a:pPr lvl="1"/>
            <a:r>
              <a:rPr lang="en-US" altLang="en-US" dirty="0">
                <a:solidFill>
                  <a:schemeClr val="bg1"/>
                </a:solidFill>
              </a:rPr>
              <a:t>Controls the camera’s interface.</a:t>
            </a:r>
          </a:p>
        </p:txBody>
      </p:sp>
    </p:spTree>
    <p:extLst>
      <p:ext uri="{BB962C8B-B14F-4D97-AF65-F5344CB8AC3E}">
        <p14:creationId xmlns:p14="http://schemas.microsoft.com/office/powerpoint/2010/main" val="483552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20469255">
            <a:off x="288322" y="935332"/>
            <a:ext cx="875211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</a:t>
            </a:r>
            <a:endParaRPr lang="en-US" sz="7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25" y="1535496"/>
            <a:ext cx="4466968" cy="44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705725"/>
            <a:ext cx="475175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0"/>
                <a:solidFill>
                  <a:schemeClr val="accent3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</a:t>
            </a:r>
          </a:p>
        </p:txBody>
      </p:sp>
      <p:sp>
        <p:nvSpPr>
          <p:cNvPr id="7" name="Rectangle 6"/>
          <p:cNvSpPr/>
          <p:nvPr/>
        </p:nvSpPr>
        <p:spPr>
          <a:xfrm>
            <a:off x="7440250" y="2705725"/>
            <a:ext cx="475175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5993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9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1D319"/>
                                      </p:to>
                                    </p:animClr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1D319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0" y="1138237"/>
            <a:ext cx="5210175" cy="5454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4241" y="90785"/>
            <a:ext cx="7919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Smart 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ecurity 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amera</a:t>
            </a:r>
          </a:p>
        </p:txBody>
      </p:sp>
    </p:spTree>
    <p:extLst>
      <p:ext uri="{BB962C8B-B14F-4D97-AF65-F5344CB8AC3E}">
        <p14:creationId xmlns:p14="http://schemas.microsoft.com/office/powerpoint/2010/main" val="280062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9568" y="457795"/>
            <a:ext cx="3249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Live Demo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381125"/>
            <a:ext cx="8001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GameController">
            <a:extLst>
              <a:ext uri="{FF2B5EF4-FFF2-40B4-BE49-F238E27FC236}">
                <a16:creationId xmlns:a16="http://schemas.microsoft.com/office/drawing/2014/main" id="{ADDB52B7-423D-0F44-8D83-780961ECF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3732" y="1242666"/>
            <a:ext cx="898405" cy="898405"/>
          </a:xfrm>
          <a:prstGeom prst="rect">
            <a:avLst/>
          </a:prstGeom>
        </p:spPr>
      </p:pic>
      <p:pic>
        <p:nvPicPr>
          <p:cNvPr id="7" name="Graphic 6" descr="SmartPhone">
            <a:extLst>
              <a:ext uri="{FF2B5EF4-FFF2-40B4-BE49-F238E27FC236}">
                <a16:creationId xmlns:a16="http://schemas.microsoft.com/office/drawing/2014/main" id="{CC2DE842-A1E1-AC49-8221-7DE0EA5F7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9950" y="1242666"/>
            <a:ext cx="988840" cy="988840"/>
          </a:xfrm>
          <a:prstGeom prst="rect">
            <a:avLst/>
          </a:prstGeom>
        </p:spPr>
      </p:pic>
      <p:pic>
        <p:nvPicPr>
          <p:cNvPr id="9" name="Graphic 8" descr="WebCam">
            <a:extLst>
              <a:ext uri="{FF2B5EF4-FFF2-40B4-BE49-F238E27FC236}">
                <a16:creationId xmlns:a16="http://schemas.microsoft.com/office/drawing/2014/main" id="{2997FEF2-BACC-A248-AE00-613E836D2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6661" y="2658138"/>
            <a:ext cx="865476" cy="865476"/>
          </a:xfrm>
          <a:prstGeom prst="rect">
            <a:avLst/>
          </a:prstGeom>
        </p:spPr>
      </p:pic>
      <p:pic>
        <p:nvPicPr>
          <p:cNvPr id="11" name="Graphic 10" descr="SlightCurve">
            <a:extLst>
              <a:ext uri="{FF2B5EF4-FFF2-40B4-BE49-F238E27FC236}">
                <a16:creationId xmlns:a16="http://schemas.microsoft.com/office/drawing/2014/main" id="{E374B6BF-FFD5-5F4F-B388-CFD8FDB8B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250" y="1336065"/>
            <a:ext cx="837700" cy="837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85E5A6-EF8B-844E-8228-F8E78DF6F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4085" y="5096701"/>
            <a:ext cx="709620" cy="908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F788F5-0A78-0E4B-BACA-70CAA8F95A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2601" y="3789278"/>
            <a:ext cx="1297817" cy="77609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3419" y="92484"/>
            <a:ext cx="30893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9149" y="1395951"/>
            <a:ext cx="7223452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Controlled by smart phone instead of the standard </a:t>
            </a:r>
          </a:p>
          <a:p>
            <a:pPr marL="0" indent="0">
              <a:buNone/>
            </a:pP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 controller.</a:t>
            </a:r>
          </a:p>
          <a:p>
            <a:pPr marL="0" indent="0">
              <a:buNone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indent="0">
              <a:buNone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marL="0" indent="0">
              <a:buNone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Equipped with camera for live streaming .</a:t>
            </a:r>
          </a:p>
          <a:p>
            <a:pPr>
              <a:buFont typeface="Wingdings" pitchFamily="2" charset="2"/>
              <a:buChar char="q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Can be controlled remotely using the AWS.</a:t>
            </a:r>
          </a:p>
          <a:p>
            <a:pPr>
              <a:buFont typeface="Wingdings" pitchFamily="2" charset="2"/>
              <a:buChar char="q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endParaRPr lang="en-US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>
              <a:buFont typeface="Wingdings" pitchFamily="2" charset="2"/>
              <a:buChar char="q"/>
            </a:pPr>
            <a:r>
              <a:rPr lang="en-US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Controlled by programmed Raspberry Pi 3.</a:t>
            </a:r>
          </a:p>
        </p:txBody>
      </p:sp>
    </p:spTree>
    <p:extLst>
      <p:ext uri="{BB962C8B-B14F-4D97-AF65-F5344CB8AC3E}">
        <p14:creationId xmlns:p14="http://schemas.microsoft.com/office/powerpoint/2010/main" val="167136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2409" y="228531"/>
            <a:ext cx="6808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Work environment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09038" y="1783693"/>
            <a:ext cx="6096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3200" dirty="0">
                <a:solidFill>
                  <a:schemeClr val="bg1"/>
                </a:solidFill>
              </a:rPr>
              <a:t>Android Studio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Java</a:t>
            </a:r>
          </a:p>
          <a:p>
            <a:pPr lvl="1"/>
            <a:endParaRPr lang="en-US" altLang="en-US" sz="2000" dirty="0">
              <a:solidFill>
                <a:schemeClr val="bg1"/>
              </a:solidFill>
            </a:endParaRPr>
          </a:p>
          <a:p>
            <a:pPr lvl="1"/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en-US" altLang="en-US" sz="3200" dirty="0">
                <a:solidFill>
                  <a:schemeClr val="bg1"/>
                </a:solidFill>
              </a:rPr>
              <a:t>AWS 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Python, HTML, Java Script</a:t>
            </a:r>
          </a:p>
          <a:p>
            <a:endParaRPr lang="en-US" altLang="en-US" sz="2000" dirty="0">
              <a:solidFill>
                <a:schemeClr val="bg1"/>
              </a:solidFill>
            </a:endParaRPr>
          </a:p>
          <a:p>
            <a:endParaRPr lang="en-US" altLang="en-US" sz="2000" dirty="0">
              <a:solidFill>
                <a:schemeClr val="bg1"/>
              </a:solidFill>
            </a:endParaRPr>
          </a:p>
          <a:p>
            <a:r>
              <a:rPr lang="en-US" altLang="en-US" sz="3200" dirty="0">
                <a:solidFill>
                  <a:schemeClr val="bg1"/>
                </a:solidFill>
              </a:rPr>
              <a:t>Raspberry Pi</a:t>
            </a:r>
          </a:p>
          <a:p>
            <a:pPr lvl="1"/>
            <a:r>
              <a:rPr lang="en-US" altLang="en-US" sz="2000" dirty="0">
                <a:solidFill>
                  <a:schemeClr val="bg1"/>
                </a:solidFill>
              </a:rPr>
              <a:t>Python</a:t>
            </a:r>
          </a:p>
          <a:p>
            <a:pPr lvl="1"/>
            <a:endParaRPr lang="en-US" altLang="en-US" sz="2000" dirty="0">
              <a:solidFill>
                <a:schemeClr val="bg1"/>
              </a:solidFill>
            </a:endParaRPr>
          </a:p>
          <a:p>
            <a:pPr lvl="1"/>
            <a:endParaRPr lang="en-US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2000px-Android_Studio_icon.svg.png (2000×2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722" y="1439496"/>
            <a:ext cx="1085959" cy="108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esign-patterns-in-java.jpg (332×332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80" y="2194962"/>
            <a:ext cx="1198396" cy="119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1024px-AWS_Simple_Icons_AWS_Cloud.svg.png (1024×102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02" y="2309522"/>
            <a:ext cx="2420888" cy="24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810px-Raspberry_Pi_Logo.svg.png (810×102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880" y="4091674"/>
            <a:ext cx="1010445" cy="127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ython.sh.png (650×650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309" y="4844970"/>
            <a:ext cx="1421474" cy="14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76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5387" y="708618"/>
            <a:ext cx="3737027" cy="623977"/>
          </a:xfrm>
        </p:spPr>
        <p:txBody>
          <a:bodyPr>
            <a:noAutofit/>
          </a:bodyPr>
          <a:lstStyle/>
          <a:p>
            <a:r>
              <a:rPr lang="en-US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PWM 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1" y="1436340"/>
            <a:ext cx="3870360" cy="3804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1" y="5483187"/>
            <a:ext cx="2334340" cy="109701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104807" y="585888"/>
            <a:ext cx="4678573" cy="623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H-Bridge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96" y="1417885"/>
            <a:ext cx="2171743" cy="21717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22" y="3871944"/>
            <a:ext cx="2952750" cy="1809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422" y="3926249"/>
            <a:ext cx="3546139" cy="2037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01" y="842309"/>
            <a:ext cx="6656196" cy="49921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359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33358" y="422918"/>
            <a:ext cx="1648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AWS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9444" y="1448906"/>
            <a:ext cx="6096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</a:rPr>
              <a:t>AWS - Amazon Web Services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More than 70 services.</a:t>
            </a:r>
            <a:br>
              <a:rPr lang="en-US" sz="2000" dirty="0"/>
            </a:br>
            <a:endParaRPr lang="en-US" altLang="en-US" sz="2000" dirty="0"/>
          </a:p>
          <a:p>
            <a:endParaRPr lang="en-US" alt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78" r="1758"/>
          <a:stretch/>
        </p:blipFill>
        <p:spPr>
          <a:xfrm>
            <a:off x="1676400" y="2416496"/>
            <a:ext cx="8856984" cy="372427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676400" y="3048000"/>
            <a:ext cx="634181" cy="658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59793" y="3048000"/>
            <a:ext cx="634181" cy="658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780206" y="4173793"/>
            <a:ext cx="634181" cy="658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86452" y="5265174"/>
            <a:ext cx="634181" cy="658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62207" y="2967336"/>
            <a:ext cx="730473" cy="7394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9857" y="4015591"/>
            <a:ext cx="721149" cy="8169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3550</TotalTime>
  <Words>737</Words>
  <Application>Microsoft Macintosh PowerPoint</Application>
  <PresentationFormat>Widescreen</PresentationFormat>
  <Paragraphs>196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Trebuchet MS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PWM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view</vt:lpstr>
      <vt:lpstr>Sending user commands</vt:lpstr>
      <vt:lpstr>PowerPoint Presentation</vt:lpstr>
      <vt:lpstr>PowerPoint Presentation</vt:lpstr>
      <vt:lpstr>AWS Kinesis</vt:lpstr>
      <vt:lpstr>    Need for </vt:lpstr>
      <vt:lpstr>   Signaling server</vt:lpstr>
      <vt:lpstr>      The NAT Problem</vt:lpstr>
      <vt:lpstr>            STUN Server </vt:lpstr>
      <vt:lpstr>     Janus for the rescue</vt:lpstr>
      <vt:lpstr>Deployed service on EC2</vt:lpstr>
      <vt:lpstr>PowerPoint Presentation</vt:lpstr>
      <vt:lpstr>Deploying HTTPS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Intel Corporation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mobile cAr</dc:title>
  <dc:creator>Shibli, Amid</dc:creator>
  <cp:keywords>CTPClassification=CTP_NT</cp:keywords>
  <cp:lastModifiedBy>Microsoft Office User</cp:lastModifiedBy>
  <cp:revision>191</cp:revision>
  <dcterms:created xsi:type="dcterms:W3CDTF">2018-05-18T10:47:41Z</dcterms:created>
  <dcterms:modified xsi:type="dcterms:W3CDTF">2018-12-11T16:37:46Z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bd02e896-577f-404d-ad80-32dd1494c2d4</vt:lpwstr>
  </property>
  <property fmtid="{D5CDD505-2E9C-101B-9397-08002B2CF9AE}" pid="3" name="CTP_TimeStamp">
    <vt:lpwstr>2018-12-11 09:56:59Z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